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6" r:id="rId2"/>
    <p:sldId id="267" r:id="rId3"/>
    <p:sldId id="262" r:id="rId4"/>
    <p:sldId id="263" r:id="rId5"/>
    <p:sldId id="273" r:id="rId6"/>
    <p:sldId id="264" r:id="rId7"/>
    <p:sldId id="265" r:id="rId8"/>
    <p:sldId id="268" r:id="rId9"/>
    <p:sldId id="269" r:id="rId10"/>
    <p:sldId id="270" r:id="rId11"/>
    <p:sldId id="271" r:id="rId12"/>
    <p:sldId id="282" r:id="rId13"/>
    <p:sldId id="26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14" autoAdjust="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94CD3-BC40-4BAF-832B-CA63029CAC45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581F8-6243-45F3-B939-766189EB5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662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 am going to </a:t>
            </a:r>
            <a:r>
              <a:rPr lang="en-US" altLang="zh-CN" dirty="0" err="1"/>
              <a:t>foces</a:t>
            </a:r>
            <a:r>
              <a:rPr lang="en-US" altLang="zh-CN" dirty="0"/>
              <a:t> 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581F8-6243-45F3-B939-766189EB5AE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302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通常我们从数据库获取蛋白质的详细信息，但这些数据都是通过实验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taken from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获得的，例如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射线，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NMR.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但是所有的系统都是柔性的，有着不同的结构，使解释光谱成为挑战，我们将量子力学的方法引入支持标准的精修，第一性原理计算成为分析光谱的重要工具。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principle computations have now becoming an important tool to support spectroscopists in the analysis of experimental data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581F8-6243-45F3-B939-766189EB5AE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629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7E66D-5C54-435D-9323-35250A05284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208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Newly studied /refined  system is 5HPZ, it’s </a:t>
            </a:r>
            <a:r>
              <a:rPr lang="en-US" altLang="zh-CN" dirty="0" err="1"/>
              <a:t>chromophores</a:t>
            </a:r>
            <a:r>
              <a:rPr lang="en-US" altLang="zh-CN" dirty="0"/>
              <a:t> 68G have an OH group instead of H atom compared with the 2DRE chlorophyll (CLA),  that was due to the observed electron density.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7E66D-5C54-435D-9323-35250A05284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200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统方法只关注原子间的相互作用，分子与环境之间的相互作用却很微弱，量子精修擅长关注非共价作用力，将空间的配体分子与整个环境联系起来，发现他们的立体效应与电子效应，通过势能面的转化发现活性位点的几何效应，实验数据与量子精修相结合，就可以理解各种效应对整个光谱的影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581F8-6243-45F3-B939-766189EB5AE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121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Highlight some spectroscopic advantages of Q|R on chromophores inside protein.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Computational Crystallography Toolbox</a:t>
            </a:r>
            <a:endParaRPr lang="en-US" altLang="zh-CN" sz="1200" dirty="0">
              <a:latin typeface="Cambria Math" panose="02040503050406030204" pitchFamily="18" charset="0"/>
              <a:ea typeface="Cambria Math" panose="02040503050406030204" pitchFamily="18" charset="0"/>
              <a:cs typeface="Arial Unicode MS" panose="020B0604020202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581F8-6243-45F3-B939-766189EB5AE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560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黄樟素是一种丰富的天然产品，它的两个官能团导致构象灵活性，引起了有趣的化学功能，可用于制造杀虫剂，香料和其他化学品。</a:t>
            </a:r>
            <a:endParaRPr lang="en-US" altLang="zh-CN" dirty="0"/>
          </a:p>
          <a:p>
            <a:r>
              <a:rPr lang="zh-CN" altLang="en-US" dirty="0"/>
              <a:t>事实上，黄素被认为是一种弱致癌物质，但当与氨基酸残基或小肽结合时，具有抗肿瘤活性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safrole is an abundant natural product</a:t>
            </a:r>
            <a:r>
              <a:rPr lang="zh-CN" altLang="en-US" dirty="0"/>
              <a:t>，</a:t>
            </a:r>
            <a:r>
              <a:rPr lang="en-US" altLang="zh-CN" dirty="0"/>
              <a:t>its functional groups lead to some conformational flexibility, which induces interesting chemical functionality</a:t>
            </a:r>
            <a:r>
              <a:rPr lang="zh-CN" altLang="en-US" dirty="0"/>
              <a:t>。</a:t>
            </a:r>
            <a:r>
              <a:rPr lang="en-US" altLang="zh-CN" dirty="0"/>
              <a:t>So used to manufacture pesticides, fragrances, and other chemicals.  Actually, Safrole regarded as a weak carcinogen, but when conjugated with amino acid residues or small peptides it can display antitumor activity 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581F8-6243-45F3-B939-766189EB5AE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29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581F8-6243-45F3-B939-766189EB5AE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85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D4A34-5148-4CC0-BF38-A7EF51548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940A59-E4AA-43BA-A944-59A5FD31B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7AEE1A-C5F0-4830-AEC7-B2803A0C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8966-713E-4A1B-9D71-D667A2CF2BC1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FD9C0-7A31-4425-BA31-D87D4908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F871DF-59AB-4763-9E54-C9CC883D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EBDD-B1C8-4612-BAC5-EC3423346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369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E2F32-9C28-43FE-AD5A-763E64918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7DF0B3-57B1-4828-BF73-64C75D398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022C4B-2FB4-4671-9545-0FCC3A9C7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8966-713E-4A1B-9D71-D667A2CF2BC1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52D48A-BF0F-45A7-9270-918E522A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B55A5D-AD0D-4432-AAA9-72648177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EBDD-B1C8-4612-BAC5-EC3423346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441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35C4F6-0D5D-4F79-8EC7-FC79C8F884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414FC5C-F4CA-425F-A30B-56F1AECC5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64E540-20F1-4B01-A255-577630582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8966-713E-4A1B-9D71-D667A2CF2BC1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308F4A-B6AA-4B01-A20C-A89DC56E8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C2B228-6145-4749-B38F-1BB399274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EBDD-B1C8-4612-BAC5-EC3423346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86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169A8-7A7B-4570-AA45-297764F6E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69FE49-61F1-4FEB-B9D1-55BE12F60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5DA9AA-323C-46A1-B3DA-1304443AF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8966-713E-4A1B-9D71-D667A2CF2BC1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812C02-BD93-41FE-A394-357188919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A5FEEA-8948-4899-877F-9EEA84403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EBDD-B1C8-4612-BAC5-EC3423346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41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1054D6-8089-4ACB-A4CF-30EADFC1D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F486CB-C1B5-4876-88D7-B1ED441C5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1583F5-6D45-4E17-AC86-BF445B058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8966-713E-4A1B-9D71-D667A2CF2BC1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2567FF-2762-46C2-87BD-C23D746F4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2E0E96-7C07-499B-997F-AD7BD36E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EBDD-B1C8-4612-BAC5-EC3423346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645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89DFB-BF36-437E-B405-034DC54D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C85655-3F88-4185-B26A-D90735C6A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B579BF-7641-4D51-8D0D-1C0F7F33D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3154C7-431D-45C2-B053-3923A836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8966-713E-4A1B-9D71-D667A2CF2BC1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38ADF9-42BE-4A6B-BC69-BD399E4B8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EB30CF0-4198-4802-AFD3-712EA5C8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EBDD-B1C8-4612-BAC5-EC3423346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824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FC968C-8B99-4B2D-9B53-3103B015A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EFAB7D-D6A4-452E-A7F8-FDA708B5C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EC2E1E-2176-498D-95E7-679C0D622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9E4A10-E90C-4AFE-B157-111514CC8E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5A145CD-0B85-4484-A1CE-4A68CF1722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ED64D8-FDA6-4DB6-9D55-A3133E645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8966-713E-4A1B-9D71-D667A2CF2BC1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C46B158-30BD-4751-B1D5-E3D39388F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36071D3-459D-4FF5-BF78-6378E6A98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EBDD-B1C8-4612-BAC5-EC3423346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09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386AF-5563-40C6-8C34-5EEC8622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EACDF4-7AD0-4424-8603-81990172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8966-713E-4A1B-9D71-D667A2CF2BC1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10B8AA-1A83-41FF-9C2D-A3BAFF495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860013-E916-4555-B81D-AE4824BB4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EBDD-B1C8-4612-BAC5-EC3423346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53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CE3E37-3308-4356-B164-45345E74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8966-713E-4A1B-9D71-D667A2CF2BC1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C1195C6-E81B-4CE3-BB64-FD4AF207C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847817-D37A-4428-925E-54E5E488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EBDD-B1C8-4612-BAC5-EC3423346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835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A47B4-6FA0-415E-A191-C1D68CF2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324DF4-C506-490F-85B5-65A17EFBE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07B98D-ACEA-4220-9F9F-43CD1EDED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685DE6-507C-442B-8727-3E63FB74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8966-713E-4A1B-9D71-D667A2CF2BC1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B29840-76C1-4D95-9A76-4B794B175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A312E2-6AD4-4A06-8602-EDC091EF0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EBDD-B1C8-4612-BAC5-EC3423346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22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546715-AFC1-45CD-AB3E-B7106ED8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4F321F-611D-4702-82E7-98B08832E6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CD62FF-19DA-4576-A88A-275BC8EF0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EA9315-9D03-4ACC-8D0A-B0212874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28966-713E-4A1B-9D71-D667A2CF2BC1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418693-1481-4FB2-9E11-1215D14D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0DC5BF-FC11-41AD-8C6B-4CA727A5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EBDD-B1C8-4612-BAC5-EC3423346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870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39A3EEB-9A81-46B5-AF40-269EC6D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D2010F-8BAC-4FF0-B816-36699BEA6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0158E5-15BD-4ED0-83DF-640D4B74D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28966-713E-4A1B-9D71-D667A2CF2BC1}" type="datetimeFigureOut">
              <a:rPr lang="zh-CN" altLang="en-US" smtClean="0"/>
              <a:t>2019/5/18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019850-2218-49C2-B1F4-B13FAE73D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6D66AA-2F47-441E-BD00-77DAA0E41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1EBDD-B1C8-4612-BAC5-EC3423346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97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46">
            <a:extLst>
              <a:ext uri="{FF2B5EF4-FFF2-40B4-BE49-F238E27FC236}">
                <a16:creationId xmlns:a16="http://schemas.microsoft.com/office/drawing/2014/main" id="{91EEA1BE-BD48-4594-9551-CEE21C4E4907}"/>
              </a:ext>
            </a:extLst>
          </p:cNvPr>
          <p:cNvSpPr/>
          <p:nvPr/>
        </p:nvSpPr>
        <p:spPr>
          <a:xfrm>
            <a:off x="2740251" y="2718245"/>
            <a:ext cx="521060" cy="628243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446">
              <a:defRPr/>
            </a:pPr>
            <a:endParaRPr lang="zh-CN" altLang="en-US" sz="1349">
              <a:solidFill>
                <a:prstClr val="white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B23DF09-46A4-486E-B553-F4DA7A540BF8}"/>
              </a:ext>
            </a:extLst>
          </p:cNvPr>
          <p:cNvSpPr/>
          <p:nvPr/>
        </p:nvSpPr>
        <p:spPr>
          <a:xfrm>
            <a:off x="3261311" y="2717831"/>
            <a:ext cx="8930689" cy="62824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923" tIns="0" rIns="134923" bIns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Chromophores inside Protein </a:t>
            </a:r>
            <a:endParaRPr lang="zh-CN" altLang="en-US" sz="2800" b="1" dirty="0">
              <a:ln w="6350">
                <a:noFill/>
              </a:ln>
              <a:solidFill>
                <a:schemeClr val="bg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CFBF35-EA95-4399-A89F-CD6E3CDBC0B3}"/>
              </a:ext>
            </a:extLst>
          </p:cNvPr>
          <p:cNvSpPr/>
          <p:nvPr/>
        </p:nvSpPr>
        <p:spPr>
          <a:xfrm>
            <a:off x="0" y="1977220"/>
            <a:ext cx="8119165" cy="73766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/>
            <a:r>
              <a:rPr lang="en-US" altLang="zh-CN" sz="2800" b="1" dirty="0">
                <a:solidFill>
                  <a:schemeClr val="tx1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           Spectroscopic Advantages of Q|R:</a:t>
            </a:r>
            <a:endParaRPr lang="zh-CN" altLang="en-US" sz="2800" b="1" dirty="0">
              <a:ln w="6350">
                <a:noFill/>
              </a:ln>
              <a:solidFill>
                <a:schemeClr val="tx1"/>
              </a:solidFill>
              <a:effectLst>
                <a:outerShdw blurRad="50800" dist="50800" dir="2700000" algn="tl" rotWithShape="0">
                  <a:srgbClr val="1F497D">
                    <a:lumMod val="75000"/>
                    <a:alpha val="40000"/>
                  </a:srgbClr>
                </a:outerShdw>
              </a:effectLst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34178E7D-6FAA-492D-A5F2-BABE501CE585}"/>
              </a:ext>
            </a:extLst>
          </p:cNvPr>
          <p:cNvSpPr/>
          <p:nvPr/>
        </p:nvSpPr>
        <p:spPr>
          <a:xfrm>
            <a:off x="8119165" y="1973377"/>
            <a:ext cx="643205" cy="741512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446">
              <a:defRPr/>
            </a:pPr>
            <a:endParaRPr lang="zh-CN" altLang="en-US" sz="1349">
              <a:solidFill>
                <a:prstClr val="white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5135641-5517-4DDA-B65B-A025D4795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041"/>
            <a:ext cx="2472728" cy="1065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EE995E8-FD02-423A-912D-E4EE2CC4DC8F}"/>
              </a:ext>
            </a:extLst>
          </p:cNvPr>
          <p:cNvSpPr/>
          <p:nvPr/>
        </p:nvSpPr>
        <p:spPr>
          <a:xfrm>
            <a:off x="6563947" y="4643885"/>
            <a:ext cx="439684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Reporter: Zhang </a:t>
            </a:r>
            <a:r>
              <a:rPr lang="en-US" altLang="zh-CN" sz="2400" dirty="0" err="1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Hongli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 (</a:t>
            </a:r>
            <a:r>
              <a:rPr lang="zh-CN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张宏丽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)</a:t>
            </a:r>
          </a:p>
          <a:p>
            <a:pPr lvl="0">
              <a:defRPr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Supervisor: </a:t>
            </a:r>
            <a:r>
              <a:rPr lang="en-US" altLang="zh-CN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Malgorzata 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Biczysko</a:t>
            </a:r>
            <a:endParaRPr lang="en-US" altLang="zh-CN" sz="2400" dirty="0"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Date: 12 April 2019</a:t>
            </a: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9D183B6D-64DA-419D-A7B9-CA818D665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430" y="203479"/>
            <a:ext cx="1224441" cy="546394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00438D8-B4C9-4B20-9559-416C8DD192B3}"/>
              </a:ext>
            </a:extLst>
          </p:cNvPr>
          <p:cNvSpPr/>
          <p:nvPr/>
        </p:nvSpPr>
        <p:spPr>
          <a:xfrm>
            <a:off x="2464598" y="793879"/>
            <a:ext cx="1709122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altLang="zh-CN" sz="5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International Centre for Quantum and Molecular Structures</a:t>
            </a:r>
            <a:endParaRPr lang="zh-CN" altLang="en-US" sz="5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0C1E39-6B12-4F9A-ADC5-51779AB35F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65" y="107656"/>
            <a:ext cx="1880503" cy="906130"/>
          </a:xfrm>
          <a:prstGeom prst="rect">
            <a:avLst/>
          </a:prstGeom>
        </p:spPr>
      </p:pic>
      <p:sp>
        <p:nvSpPr>
          <p:cNvPr id="13" name="TextBox 17">
            <a:extLst>
              <a:ext uri="{FF2B5EF4-FFF2-40B4-BE49-F238E27FC236}">
                <a16:creationId xmlns:a16="http://schemas.microsoft.com/office/drawing/2014/main" id="{E563149A-BA6C-4E7A-8E03-0E8ABD91ACC3}"/>
              </a:ext>
            </a:extLst>
          </p:cNvPr>
          <p:cNvSpPr txBox="1"/>
          <p:nvPr/>
        </p:nvSpPr>
        <p:spPr>
          <a:xfrm>
            <a:off x="4276235" y="770795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1" dirty="0" err="1">
                <a:solidFill>
                  <a:srgbClr val="0000D2"/>
                </a:solidFill>
              </a:rPr>
              <a:t>VIB</a:t>
            </a:r>
            <a:r>
              <a:rPr lang="en-GB" sz="800" dirty="0" err="1">
                <a:solidFill>
                  <a:srgbClr val="002060"/>
                </a:solidFill>
              </a:rPr>
              <a:t>rational</a:t>
            </a:r>
            <a:r>
              <a:rPr lang="en-GB" sz="800" dirty="0">
                <a:solidFill>
                  <a:srgbClr val="002060"/>
                </a:solidFill>
              </a:rPr>
              <a:t> </a:t>
            </a:r>
            <a:r>
              <a:rPr lang="en-GB" sz="800" b="1" dirty="0">
                <a:solidFill>
                  <a:srgbClr val="00642D"/>
                </a:solidFill>
              </a:rPr>
              <a:t>E</a:t>
            </a:r>
            <a:r>
              <a:rPr lang="en-GB" sz="800" dirty="0">
                <a:solidFill>
                  <a:srgbClr val="002060"/>
                </a:solidFill>
              </a:rPr>
              <a:t>ffects and  </a:t>
            </a:r>
            <a:r>
              <a:rPr lang="en-GB" sz="800" b="1" dirty="0">
                <a:solidFill>
                  <a:srgbClr val="8A008A"/>
                </a:solidFill>
              </a:rPr>
              <a:t>S</a:t>
            </a:r>
            <a:r>
              <a:rPr lang="en-GB" sz="800" dirty="0">
                <a:solidFill>
                  <a:srgbClr val="002060"/>
                </a:solidFill>
              </a:rPr>
              <a:t>pectroscopy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E7FD694-1527-4299-985E-345FA09B4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4712" y="4005074"/>
            <a:ext cx="2678018" cy="1858352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2AA4424-A2FE-487F-92E0-7754B5DB09B4}"/>
              </a:ext>
            </a:extLst>
          </p:cNvPr>
          <p:cNvSpPr/>
          <p:nvPr/>
        </p:nvSpPr>
        <p:spPr>
          <a:xfrm>
            <a:off x="2227172" y="6073217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PDB ID: 5N1E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339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89CE2D-1483-4041-BC6E-A41E63189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7" y="1182891"/>
            <a:ext cx="6946350" cy="35465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FEA4DA-1C11-4114-9208-EBD628971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296" y="1354297"/>
            <a:ext cx="1365186" cy="102092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5009DA3-0044-4FA9-A62D-BD254B09EE0E}"/>
              </a:ext>
            </a:extLst>
          </p:cNvPr>
          <p:cNvSpPr/>
          <p:nvPr/>
        </p:nvSpPr>
        <p:spPr>
          <a:xfrm>
            <a:off x="366501" y="4971952"/>
            <a:ext cx="118808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spectra computed for correct (orange) and truncated (green) structures of 9NT ligand embedded in 5N1E protein.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3B1A9EB-DBD8-465A-9DB1-9FDDA9720D2D}"/>
              </a:ext>
            </a:extLst>
          </p:cNvPr>
          <p:cNvSpPr/>
          <p:nvPr/>
        </p:nvSpPr>
        <p:spPr>
          <a:xfrm>
            <a:off x="3417766" y="663561"/>
            <a:ext cx="2678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9NT UV-Vis spectroscopy 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2DBF5DB-7D5A-4A04-8712-1A866F515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87" y="519193"/>
            <a:ext cx="2242276" cy="12333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028528C-6177-414C-8B24-589251A07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341" y="2351510"/>
            <a:ext cx="3289260" cy="2282510"/>
          </a:xfrm>
          <a:prstGeom prst="rect">
            <a:avLst/>
          </a:prstGeom>
        </p:spPr>
      </p:pic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0095CCCC-42C8-4E2C-8878-D0245C8EBDE0}"/>
              </a:ext>
            </a:extLst>
          </p:cNvPr>
          <p:cNvSpPr/>
          <p:nvPr/>
        </p:nvSpPr>
        <p:spPr>
          <a:xfrm flipV="1">
            <a:off x="8741226" y="1032588"/>
            <a:ext cx="3289260" cy="2469824"/>
          </a:xfrm>
          <a:prstGeom prst="triangle">
            <a:avLst>
              <a:gd name="adj" fmla="val 38213"/>
            </a:avLst>
          </a:prstGeom>
          <a:gradFill flip="none" rotWithShape="1">
            <a:gsLst>
              <a:gs pos="27000">
                <a:schemeClr val="accent2">
                  <a:lumMod val="60000"/>
                  <a:lumOff val="40000"/>
                  <a:tint val="66000"/>
                  <a:satMod val="160000"/>
                </a:schemeClr>
              </a:gs>
              <a:gs pos="51000">
                <a:schemeClr val="accent2">
                  <a:lumMod val="60000"/>
                  <a:lumOff val="40000"/>
                  <a:tint val="44500"/>
                  <a:satMod val="160000"/>
                </a:schemeClr>
              </a:gs>
              <a:gs pos="91000">
                <a:schemeClr val="accent2">
                  <a:tint val="23500"/>
                  <a:satMod val="160000"/>
                  <a:alpha val="27000"/>
                  <a:lumMod val="91000"/>
                  <a:lumOff val="900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9648733-FB96-427A-94E0-BF7580A9FC55}"/>
              </a:ext>
            </a:extLst>
          </p:cNvPr>
          <p:cNvSpPr txBox="1"/>
          <p:nvPr/>
        </p:nvSpPr>
        <p:spPr>
          <a:xfrm>
            <a:off x="470269" y="5648438"/>
            <a:ext cx="109160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5n1e_cctbx_refine_9NT: 5n1e do </a:t>
            </a:r>
            <a:r>
              <a:rPr lang="en-US" altLang="zh-CN" sz="1400" dirty="0" err="1"/>
              <a:t>cctbx</a:t>
            </a:r>
            <a:r>
              <a:rPr lang="en-US" altLang="zh-CN" sz="1400" dirty="0"/>
              <a:t> refinement and pick up 9NT</a:t>
            </a:r>
            <a:r>
              <a:rPr lang="zh-CN" altLang="en-US" sz="1400" dirty="0"/>
              <a:t>（</a:t>
            </a:r>
            <a:r>
              <a:rPr lang="en-US" altLang="zh-CN" sz="1400" dirty="0"/>
              <a:t>blue structure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r>
              <a:rPr lang="en-US" altLang="zh-CN" sz="1400" dirty="0"/>
              <a:t>5n1e_9NT_cctbx_refine_9NT: use chemistry restrains 9NT replaced 9NT of 5n1e,</a:t>
            </a:r>
          </a:p>
          <a:p>
            <a:r>
              <a:rPr lang="en-US" altLang="zh-CN" sz="1400" dirty="0"/>
              <a:t>                                               do </a:t>
            </a:r>
            <a:r>
              <a:rPr lang="en-US" altLang="zh-CN" sz="1400" dirty="0" err="1"/>
              <a:t>cctbx</a:t>
            </a:r>
            <a:r>
              <a:rPr lang="en-US" altLang="zh-CN" sz="1400" dirty="0"/>
              <a:t> refinement and pick up 9NT(brown structure)</a:t>
            </a:r>
          </a:p>
          <a:p>
            <a:r>
              <a:rPr lang="en-US" altLang="zh-CN" sz="1400" dirty="0"/>
              <a:t>TD10   CAM-B3LYP   </a:t>
            </a:r>
            <a:r>
              <a:rPr lang="en-US" altLang="zh-CN" sz="1400" dirty="0" err="1"/>
              <a:t>SNSD_CdOk.gbs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88773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917E8D-59C0-4414-985B-428200BA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986" y="1684177"/>
            <a:ext cx="1587129" cy="33404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ADA27A-442D-4272-8997-8834501A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05" y="1833403"/>
            <a:ext cx="1844819" cy="31911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9212002-DC74-4279-836D-4DDCAE138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492" y="1494468"/>
            <a:ext cx="5519103" cy="386906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1A95D6F-7644-4F2B-ABA0-0DC42DAB5FEC}"/>
              </a:ext>
            </a:extLst>
          </p:cNvPr>
          <p:cNvSpPr/>
          <p:nvPr/>
        </p:nvSpPr>
        <p:spPr>
          <a:xfrm>
            <a:off x="368779" y="5328890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</a:rPr>
              <a:t>5n1e_cctbx_opt_9NT.pdb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F24D19-004D-4D14-93A9-7DB9D2A61BBF}"/>
              </a:ext>
            </a:extLst>
          </p:cNvPr>
          <p:cNvSpPr/>
          <p:nvPr/>
        </p:nvSpPr>
        <p:spPr>
          <a:xfrm>
            <a:off x="9081767" y="5328890"/>
            <a:ext cx="2962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等线" panose="02010600030101010101" pitchFamily="2" charset="-122"/>
              </a:rPr>
              <a:t>5n1e_cctbx_refine_9NT.pdb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4167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661D9E-07E3-46BC-BC62-C5D5B634B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2" y="546743"/>
            <a:ext cx="8589110" cy="43024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75DF20-E3AB-4B02-9ED3-A7D484C8B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707" y="727973"/>
            <a:ext cx="2454279" cy="21501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D51387-FD9F-4B5B-B641-0138EB3CD9D7}"/>
              </a:ext>
            </a:extLst>
          </p:cNvPr>
          <p:cNvSpPr txBox="1"/>
          <p:nvPr/>
        </p:nvSpPr>
        <p:spPr>
          <a:xfrm>
            <a:off x="637953" y="5175209"/>
            <a:ext cx="10916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4cjl_cctbx_refine_9PA_addH: 4cjl do </a:t>
            </a:r>
            <a:r>
              <a:rPr lang="en-US" altLang="zh-CN" dirty="0" err="1"/>
              <a:t>cctbx</a:t>
            </a:r>
            <a:r>
              <a:rPr lang="en-US" altLang="zh-CN" dirty="0"/>
              <a:t> refinement and pick up 9PA add H.</a:t>
            </a:r>
          </a:p>
          <a:p>
            <a:r>
              <a:rPr lang="en-US" altLang="zh-CN" dirty="0"/>
              <a:t>4cjl_cctbx_opt_9PA_addH: 4cjl do </a:t>
            </a:r>
            <a:r>
              <a:rPr lang="en-US" altLang="zh-CN" dirty="0" err="1"/>
              <a:t>cctbx</a:t>
            </a:r>
            <a:r>
              <a:rPr lang="en-US" altLang="zh-CN" dirty="0"/>
              <a:t> optimization and pick up 9PA add H.</a:t>
            </a:r>
          </a:p>
          <a:p>
            <a:r>
              <a:rPr lang="en-US" altLang="zh-CN" dirty="0"/>
              <a:t>9PA_addH: chemistry restrains 9PA add H. </a:t>
            </a:r>
          </a:p>
          <a:p>
            <a:r>
              <a:rPr lang="en-US" altLang="zh-CN" dirty="0"/>
              <a:t>TD10   CAM-B3LYP   </a:t>
            </a:r>
            <a:r>
              <a:rPr lang="en-US" altLang="zh-CN" dirty="0" err="1"/>
              <a:t>SNSD_CdOk.gbs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028F36-00A3-443E-917F-240B952AF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077" y="3338143"/>
            <a:ext cx="3591538" cy="243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1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46">
            <a:extLst>
              <a:ext uri="{FF2B5EF4-FFF2-40B4-BE49-F238E27FC236}">
                <a16:creationId xmlns:a16="http://schemas.microsoft.com/office/drawing/2014/main" id="{A46ABEA8-88D6-4040-86F4-8C2A39D81F4E}"/>
              </a:ext>
            </a:extLst>
          </p:cNvPr>
          <p:cNvSpPr/>
          <p:nvPr/>
        </p:nvSpPr>
        <p:spPr>
          <a:xfrm>
            <a:off x="2740251" y="3510096"/>
            <a:ext cx="521060" cy="628243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446">
              <a:defRPr/>
            </a:pPr>
            <a:endParaRPr lang="zh-CN" altLang="en-US" sz="1349">
              <a:solidFill>
                <a:prstClr val="white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B5D996-FE5A-475D-8642-83B894F52489}"/>
              </a:ext>
            </a:extLst>
          </p:cNvPr>
          <p:cNvSpPr/>
          <p:nvPr/>
        </p:nvSpPr>
        <p:spPr>
          <a:xfrm>
            <a:off x="3261311" y="3510096"/>
            <a:ext cx="8930689" cy="62824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923" tIns="0" rIns="134923" bIns="0" anchor="ctr"/>
          <a:lstStyle/>
          <a:p>
            <a:pPr algn="ctr"/>
            <a:endParaRPr lang="zh-CN" altLang="en-US" sz="2800" b="1" dirty="0">
              <a:ln w="6350">
                <a:noFill/>
              </a:ln>
              <a:solidFill>
                <a:schemeClr val="bg1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BD5F832-86DF-4F8F-B546-D3F9650CF43E}"/>
              </a:ext>
            </a:extLst>
          </p:cNvPr>
          <p:cNvSpPr/>
          <p:nvPr/>
        </p:nvSpPr>
        <p:spPr>
          <a:xfrm>
            <a:off x="0" y="2769071"/>
            <a:ext cx="8119165" cy="73766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lvl="0"/>
            <a:r>
              <a:rPr lang="en-US" altLang="zh-CN" sz="2800" b="1" dirty="0">
                <a:solidFill>
                  <a:schemeClr val="tx1"/>
                </a:solidFill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                      Thank you for your attention!</a:t>
            </a:r>
            <a:endParaRPr lang="zh-CN" altLang="en-US" sz="2800" b="1" dirty="0">
              <a:ln w="6350">
                <a:noFill/>
              </a:ln>
              <a:solidFill>
                <a:schemeClr val="tx1"/>
              </a:solidFill>
              <a:effectLst>
                <a:outerShdw blurRad="50800" dist="50800" dir="2700000" algn="tl" rotWithShape="0">
                  <a:srgbClr val="1F497D">
                    <a:lumMod val="75000"/>
                    <a:alpha val="40000"/>
                  </a:srgbClr>
                </a:outerShdw>
              </a:effectLst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8" name="直角三角形 17">
            <a:extLst>
              <a:ext uri="{FF2B5EF4-FFF2-40B4-BE49-F238E27FC236}">
                <a16:creationId xmlns:a16="http://schemas.microsoft.com/office/drawing/2014/main" id="{61337B79-CD43-4678-A1FB-17AF324C4B92}"/>
              </a:ext>
            </a:extLst>
          </p:cNvPr>
          <p:cNvSpPr/>
          <p:nvPr/>
        </p:nvSpPr>
        <p:spPr>
          <a:xfrm>
            <a:off x="8119165" y="2765228"/>
            <a:ext cx="643205" cy="741512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446">
              <a:defRPr/>
            </a:pPr>
            <a:endParaRPr lang="zh-CN" altLang="en-US" sz="1349">
              <a:solidFill>
                <a:prstClr val="white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97986E3-49B1-4B9F-BF24-CC4CEA15B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79314" cy="982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929D2D3D-66F7-401F-A459-DA189BB3EC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798" y="3522483"/>
            <a:ext cx="995050" cy="444031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0CD588E-51D7-40C1-A026-5ED55EB224A9}"/>
              </a:ext>
            </a:extLst>
          </p:cNvPr>
          <p:cNvSpPr/>
          <p:nvPr/>
        </p:nvSpPr>
        <p:spPr>
          <a:xfrm>
            <a:off x="8173762" y="3981449"/>
            <a:ext cx="1709122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altLang="zh-CN" sz="500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International Centre for Quantum and Molecular Structures</a:t>
            </a:r>
            <a:endParaRPr lang="zh-CN" altLang="en-US" sz="5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A84835A8-F280-4C6F-8075-C7F54234AF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233" y="3506740"/>
            <a:ext cx="1711035" cy="8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6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 animBg="1"/>
      <p:bldP spid="18" grpId="0" animBg="1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52757-E174-4340-8030-1BC8A2864422}"/>
              </a:ext>
            </a:extLst>
          </p:cNvPr>
          <p:cNvSpPr txBox="1">
            <a:spLocks/>
          </p:cNvSpPr>
          <p:nvPr/>
        </p:nvSpPr>
        <p:spPr>
          <a:xfrm>
            <a:off x="1219464" y="1207361"/>
            <a:ext cx="4421605" cy="665684"/>
          </a:xfrm>
          <a:prstGeom prst="rect">
            <a:avLst/>
          </a:prstGeom>
        </p:spPr>
        <p:txBody>
          <a:bodyPr numCol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PDB: from experiment to structure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Unusual cases : QM support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3335CE4D-0D12-4A42-9AAF-5E0FB7293EF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115" y="2655205"/>
            <a:ext cx="2904713" cy="270845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C83CD70-81D7-4424-A312-795ECB944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75" y="2403930"/>
            <a:ext cx="3447202" cy="3211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515DCABE-51A4-43FD-B1C8-1F572A13BE6C}"/>
              </a:ext>
            </a:extLst>
          </p:cNvPr>
          <p:cNvSpPr/>
          <p:nvPr/>
        </p:nvSpPr>
        <p:spPr>
          <a:xfrm rot="16200000">
            <a:off x="5574971" y="3503728"/>
            <a:ext cx="665683" cy="11933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D55933-71CD-4C97-A0DF-F3A674E8E960}"/>
              </a:ext>
            </a:extLst>
          </p:cNvPr>
          <p:cNvSpPr/>
          <p:nvPr/>
        </p:nvSpPr>
        <p:spPr>
          <a:xfrm>
            <a:off x="336221" y="5733438"/>
            <a:ext cx="115195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en-US" altLang="zh-CN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Purpose:</a:t>
            </a:r>
            <a:r>
              <a:rPr lang="en-US" altLang="zh-CN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  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highlight some spectroscopic advantages of Q|R on chromophores inside protein. </a:t>
            </a:r>
          </a:p>
          <a:p>
            <a:pPr marL="285750" indent="-285750">
              <a:buFont typeface="Wingdings" pitchFamily="2" charset="2"/>
              <a:buChar char="u"/>
            </a:pPr>
            <a:endParaRPr lang="en-US" altLang="zh-CN" dirty="0">
              <a:latin typeface="Cambria Math" panose="02040503050406030204" pitchFamily="18" charset="0"/>
              <a:ea typeface="Cambria Math" panose="02040503050406030204" pitchFamily="18" charset="0"/>
              <a:cs typeface="Arial Unicode MS" panose="020B0604020202020204" pitchFamily="34" charset="-122"/>
            </a:endParaRPr>
          </a:p>
          <a:p>
            <a:pPr marL="285750" indent="-285750">
              <a:buFont typeface="Wingdings" pitchFamily="2" charset="2"/>
              <a:buChar char="u"/>
            </a:pPr>
            <a:r>
              <a:rPr lang="en-US" altLang="zh-CN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Methods: 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Use Gaussian16 (or </a:t>
            </a:r>
            <a:r>
              <a:rPr lang="en-US" altLang="zh-CN" dirty="0" err="1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sTDA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 and so all) to simulate the UV-Vis of chromophores inside proteins.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0E3D8D-05AB-4871-8943-D64B9CA37556}"/>
              </a:ext>
            </a:extLst>
          </p:cNvPr>
          <p:cNvSpPr txBox="1">
            <a:spLocks/>
          </p:cNvSpPr>
          <p:nvPr/>
        </p:nvSpPr>
        <p:spPr>
          <a:xfrm>
            <a:off x="2095487" y="517837"/>
            <a:ext cx="8001024" cy="462551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QM for refinement of protein crystal structure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5D087-BA38-4AB5-A0E5-906A24EC0D4C}"/>
              </a:ext>
            </a:extLst>
          </p:cNvPr>
          <p:cNvSpPr/>
          <p:nvPr/>
        </p:nvSpPr>
        <p:spPr>
          <a:xfrm>
            <a:off x="6526493" y="1220515"/>
            <a:ext cx="4681980" cy="665685"/>
          </a:xfrm>
          <a:prstGeom prst="rect">
            <a:avLst/>
          </a:prstGeom>
        </p:spPr>
        <p:txBody>
          <a:bodyPr numCol="1">
            <a:normAutofit fontScale="77500" lnSpcReduction="20000"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QM data to support standard refinement</a:t>
            </a: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vs QM refinement </a:t>
            </a:r>
          </a:p>
        </p:txBody>
      </p:sp>
    </p:spTree>
    <p:extLst>
      <p:ext uri="{BB962C8B-B14F-4D97-AF65-F5344CB8AC3E}">
        <p14:creationId xmlns:p14="http://schemas.microsoft.com/office/powerpoint/2010/main" val="925523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3940" y="524153"/>
            <a:ext cx="54120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en-US" altLang="zh-CN" sz="28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   Choose System</a:t>
            </a:r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2714708"/>
            <a:ext cx="4032448" cy="313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433536" y="1471730"/>
            <a:ext cx="43482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 A. </a:t>
            </a:r>
            <a:r>
              <a:rPr lang="en-US" altLang="zh-CN" sz="2000" b="1" dirty="0" err="1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Chromophore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 embedded in protein (no covalent  bonding with protein)</a:t>
            </a:r>
          </a:p>
        </p:txBody>
      </p:sp>
      <p:sp>
        <p:nvSpPr>
          <p:cNvPr id="6" name="矩形 5"/>
          <p:cNvSpPr/>
          <p:nvPr/>
        </p:nvSpPr>
        <p:spPr>
          <a:xfrm>
            <a:off x="6637876" y="1418563"/>
            <a:ext cx="4016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 B. </a:t>
            </a:r>
            <a:r>
              <a:rPr lang="en-US" altLang="zh-CN" sz="2000" b="1" dirty="0" err="1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Chromophore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 as part of protein.</a:t>
            </a:r>
            <a:endParaRPr lang="en-US" altLang="zh-CN" sz="2000" b="1" dirty="0">
              <a:solidFill>
                <a:schemeClr val="accent6">
                  <a:lumMod val="5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Arial Unicode MS" panose="020B0604020202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 rot="20633586">
            <a:off x="9549072" y="3451962"/>
            <a:ext cx="792088" cy="10270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0033761" y="4492527"/>
            <a:ext cx="0" cy="5351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9736244" y="5029570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TRP</a:t>
            </a:r>
          </a:p>
        </p:txBody>
      </p:sp>
      <p:sp>
        <p:nvSpPr>
          <p:cNvPr id="13" name="矩形 12"/>
          <p:cNvSpPr/>
          <p:nvPr/>
        </p:nvSpPr>
        <p:spPr>
          <a:xfrm>
            <a:off x="6812504" y="2236730"/>
            <a:ext cx="939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eg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: 1bff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85" y="2950645"/>
            <a:ext cx="4695149" cy="3200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椭圆 15"/>
          <p:cNvSpPr/>
          <p:nvPr/>
        </p:nvSpPr>
        <p:spPr>
          <a:xfrm rot="786164">
            <a:off x="3055021" y="3318919"/>
            <a:ext cx="700084" cy="18310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17" name="直接箭头连接符 16"/>
          <p:cNvCxnSpPr>
            <a:stCxn id="16" idx="4"/>
          </p:cNvCxnSpPr>
          <p:nvPr/>
        </p:nvCxnSpPr>
        <p:spPr>
          <a:xfrm flipH="1">
            <a:off x="2928598" y="5126110"/>
            <a:ext cx="268921" cy="3780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085357" y="5494886"/>
            <a:ext cx="1344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Ligand AQU</a:t>
            </a:r>
          </a:p>
        </p:txBody>
      </p:sp>
      <p:sp>
        <p:nvSpPr>
          <p:cNvPr id="19" name="矩形 18"/>
          <p:cNvSpPr/>
          <p:nvPr/>
        </p:nvSpPr>
        <p:spPr>
          <a:xfrm>
            <a:off x="1632454" y="2273513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eg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: 3tz9</a:t>
            </a:r>
          </a:p>
        </p:txBody>
      </p:sp>
      <p:sp>
        <p:nvSpPr>
          <p:cNvPr id="20" name="矩形 19"/>
          <p:cNvSpPr/>
          <p:nvPr/>
        </p:nvSpPr>
        <p:spPr>
          <a:xfrm>
            <a:off x="6857353" y="1772506"/>
            <a:ext cx="3577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（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amino acid:  PHE   TRP  TYR</a:t>
            </a:r>
            <a:r>
              <a:rPr lang="zh-CN" altLang="en-US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）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094118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392" y="1925104"/>
            <a:ext cx="3898670" cy="271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956779" y="635204"/>
            <a:ext cx="83146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WSCPs (water-soluble chlorophyll binding proteins ) 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128" y="2038753"/>
            <a:ext cx="3240360" cy="2773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6850377" y="5073166"/>
            <a:ext cx="3099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2DRE(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band at 664 nm)</a:t>
            </a:r>
          </a:p>
        </p:txBody>
      </p:sp>
      <p:sp>
        <p:nvSpPr>
          <p:cNvPr id="6" name="矩形 5"/>
          <p:cNvSpPr/>
          <p:nvPr/>
        </p:nvSpPr>
        <p:spPr>
          <a:xfrm>
            <a:off x="1907070" y="5051900"/>
            <a:ext cx="3155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5HPZ(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band at 673 nm) </a:t>
            </a:r>
          </a:p>
        </p:txBody>
      </p:sp>
      <p:sp>
        <p:nvSpPr>
          <p:cNvPr id="7" name="椭圆 6"/>
          <p:cNvSpPr/>
          <p:nvPr/>
        </p:nvSpPr>
        <p:spPr>
          <a:xfrm rot="21260782">
            <a:off x="2647294" y="3158138"/>
            <a:ext cx="485662" cy="147701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9" name="Picture 3" descr="F:\UV-QR\Chl\2DRE_CLA1_Maug_NoH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996" y="1482183"/>
            <a:ext cx="1870820" cy="185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:\UV-QR\Chl\5HPZ_68G1_Maug_NoH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016" y="1482163"/>
            <a:ext cx="1987067" cy="19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7"/>
          <p:cNvSpPr/>
          <p:nvPr/>
        </p:nvSpPr>
        <p:spPr>
          <a:xfrm rot="2430226">
            <a:off x="5432991" y="2132888"/>
            <a:ext cx="326649" cy="20909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12" name="Oval 17"/>
          <p:cNvSpPr/>
          <p:nvPr/>
        </p:nvSpPr>
        <p:spPr>
          <a:xfrm rot="2430226">
            <a:off x="10312768" y="2109672"/>
            <a:ext cx="152069" cy="20909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8934263" y="1512572"/>
            <a:ext cx="621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CLA</a:t>
            </a:r>
          </a:p>
        </p:txBody>
      </p:sp>
      <p:sp>
        <p:nvSpPr>
          <p:cNvPr id="14" name="矩形 13"/>
          <p:cNvSpPr/>
          <p:nvPr/>
        </p:nvSpPr>
        <p:spPr>
          <a:xfrm>
            <a:off x="3819912" y="1523146"/>
            <a:ext cx="621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68G</a:t>
            </a:r>
          </a:p>
        </p:txBody>
      </p:sp>
      <p:sp>
        <p:nvSpPr>
          <p:cNvPr id="15" name="椭圆 14"/>
          <p:cNvSpPr/>
          <p:nvPr/>
        </p:nvSpPr>
        <p:spPr>
          <a:xfrm rot="21260782">
            <a:off x="7804448" y="3089047"/>
            <a:ext cx="485662" cy="42891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cxnSp>
        <p:nvCxnSpPr>
          <p:cNvPr id="16" name="直接箭头连接符 15"/>
          <p:cNvCxnSpPr>
            <a:cxnSpLocks/>
          </p:cNvCxnSpPr>
          <p:nvPr/>
        </p:nvCxnSpPr>
        <p:spPr>
          <a:xfrm flipV="1">
            <a:off x="8250668" y="2804082"/>
            <a:ext cx="677790" cy="358556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081902" y="5766808"/>
            <a:ext cx="8536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WSCPs shows some spectra shifts due to the deformation of </a:t>
            </a:r>
            <a:r>
              <a:rPr lang="en-US" altLang="zh-CN" dirty="0" err="1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Chl</a:t>
            </a:r>
            <a:r>
              <a:rPr lang="en-US" altLang="zh-CN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macrocycle</a:t>
            </a:r>
            <a:r>
              <a:rPr lang="en-US" altLang="zh-CN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planarity 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EB3BCD7-9068-4041-A8E9-995C83B21080}"/>
              </a:ext>
            </a:extLst>
          </p:cNvPr>
          <p:cNvCxnSpPr>
            <a:cxnSpLocks/>
            <a:stCxn id="7" idx="7"/>
          </p:cNvCxnSpPr>
          <p:nvPr/>
        </p:nvCxnSpPr>
        <p:spPr>
          <a:xfrm flipV="1">
            <a:off x="3009552" y="2959800"/>
            <a:ext cx="721559" cy="400267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33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6F44D7E0-2CFE-4549-9074-28B79E60CFE8}"/>
              </a:ext>
            </a:extLst>
          </p:cNvPr>
          <p:cNvSpPr txBox="1">
            <a:spLocks/>
          </p:cNvSpPr>
          <p:nvPr/>
        </p:nvSpPr>
        <p:spPr>
          <a:xfrm>
            <a:off x="1851500" y="305970"/>
            <a:ext cx="8229600" cy="122413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dirty="0">
              <a:latin typeface="Cambria Math" panose="02040503050406030204" pitchFamily="18" charset="0"/>
              <a:ea typeface="Cambria Math" panose="02040503050406030204" pitchFamily="18" charset="0"/>
              <a:cs typeface="Arial Unicode MS" panose="020B0604020202020204" pitchFamily="34" charset="-122"/>
            </a:endParaRPr>
          </a:p>
        </p:txBody>
      </p:sp>
      <p:pic>
        <p:nvPicPr>
          <p:cNvPr id="3" name="Picture 2" descr="F:\UV-QR\Chl\UV-Vis.png">
            <a:extLst>
              <a:ext uri="{FF2B5EF4-FFF2-40B4-BE49-F238E27FC236}">
                <a16:creationId xmlns:a16="http://schemas.microsoft.com/office/drawing/2014/main" id="{1330DDA1-BA5B-4C55-9EF9-639C3DEAD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956" y="3455109"/>
            <a:ext cx="9144000" cy="340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F:\UV-QR\Chl\2DRE_CLA1_Maug_NoHd.jpg">
            <a:extLst>
              <a:ext uri="{FF2B5EF4-FFF2-40B4-BE49-F238E27FC236}">
                <a16:creationId xmlns:a16="http://schemas.microsoft.com/office/drawing/2014/main" id="{82E3953B-2F7C-42C1-B1FA-3D09B0B8E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028" y="-25126"/>
            <a:ext cx="3017996" cy="299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:\UV-QR\Chl\5HPZ_68G1_Maug_NoHd.jpg">
            <a:extLst>
              <a:ext uri="{FF2B5EF4-FFF2-40B4-BE49-F238E27FC236}">
                <a16:creationId xmlns:a16="http://schemas.microsoft.com/office/drawing/2014/main" id="{5380E30C-837D-4BF7-B75A-C34173332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493" y="-26686"/>
            <a:ext cx="3100883" cy="299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F:\UV-QR\Chl\5HPZ_68G1_OHreplacedbyH_Maug_NoHd.jpg">
            <a:extLst>
              <a:ext uri="{FF2B5EF4-FFF2-40B4-BE49-F238E27FC236}">
                <a16:creationId xmlns:a16="http://schemas.microsoft.com/office/drawing/2014/main" id="{11B28E3D-2B24-4312-A4E6-57DB5F967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376" y="-24741"/>
            <a:ext cx="3045580" cy="29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FC20153-A0B0-4C49-893F-3AB27EA03E88}"/>
              </a:ext>
            </a:extLst>
          </p:cNvPr>
          <p:cNvCxnSpPr>
            <a:endCxn id="8" idx="4"/>
          </p:cNvCxnSpPr>
          <p:nvPr/>
        </p:nvCxnSpPr>
        <p:spPr>
          <a:xfrm flipH="1" flipV="1">
            <a:off x="3724829" y="1357848"/>
            <a:ext cx="970568" cy="4988377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7">
            <a:extLst>
              <a:ext uri="{FF2B5EF4-FFF2-40B4-BE49-F238E27FC236}">
                <a16:creationId xmlns:a16="http://schemas.microsoft.com/office/drawing/2014/main" id="{65A857B9-1A03-4D5D-B034-2229C63ACF96}"/>
              </a:ext>
            </a:extLst>
          </p:cNvPr>
          <p:cNvSpPr/>
          <p:nvPr/>
        </p:nvSpPr>
        <p:spPr>
          <a:xfrm>
            <a:off x="3509926" y="1008479"/>
            <a:ext cx="429806" cy="349369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17">
            <a:extLst>
              <a:ext uri="{FF2B5EF4-FFF2-40B4-BE49-F238E27FC236}">
                <a16:creationId xmlns:a16="http://schemas.microsoft.com/office/drawing/2014/main" id="{064FFC5C-540F-4813-BAC8-0DE01488B570}"/>
              </a:ext>
            </a:extLst>
          </p:cNvPr>
          <p:cNvSpPr/>
          <p:nvPr/>
        </p:nvSpPr>
        <p:spPr>
          <a:xfrm>
            <a:off x="9774622" y="773160"/>
            <a:ext cx="429806" cy="2528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id="{9A664FDE-7BBB-415B-B081-C647C7AC209F}"/>
              </a:ext>
            </a:extLst>
          </p:cNvPr>
          <p:cNvSpPr/>
          <p:nvPr/>
        </p:nvSpPr>
        <p:spPr>
          <a:xfrm rot="2430226">
            <a:off x="6877625" y="1019530"/>
            <a:ext cx="547137" cy="335393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83BBFCF-05BA-4E80-B46A-45E01C5FEA30}"/>
              </a:ext>
            </a:extLst>
          </p:cNvPr>
          <p:cNvCxnSpPr/>
          <p:nvPr/>
        </p:nvCxnSpPr>
        <p:spPr>
          <a:xfrm flipV="1">
            <a:off x="6171980" y="1026050"/>
            <a:ext cx="3817545" cy="37444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8DDB2E7-0A75-46E2-AFE2-2EFB54BC5011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5955956" y="1314737"/>
            <a:ext cx="1086319" cy="3023681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21A1162A-7246-44B1-BF25-566E3CF0C49F}"/>
              </a:ext>
            </a:extLst>
          </p:cNvPr>
          <p:cNvSpPr/>
          <p:nvPr/>
        </p:nvSpPr>
        <p:spPr>
          <a:xfrm>
            <a:off x="1385646" y="2987439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2DRE_CLA</a:t>
            </a:r>
            <a:endParaRPr lang="zh-CN" altLang="en-US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0C6DAC2-0C0F-4101-AE8B-C0408F4E8489}"/>
              </a:ext>
            </a:extLst>
          </p:cNvPr>
          <p:cNvSpPr/>
          <p:nvPr/>
        </p:nvSpPr>
        <p:spPr>
          <a:xfrm>
            <a:off x="4700682" y="2960974"/>
            <a:ext cx="1208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5HPZ_68G</a:t>
            </a:r>
            <a:endParaRPr lang="zh-CN" altLang="en-US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4E506CA-3CB9-41CC-A744-B763B430DE5F}"/>
              </a:ext>
            </a:extLst>
          </p:cNvPr>
          <p:cNvSpPr/>
          <p:nvPr/>
        </p:nvSpPr>
        <p:spPr>
          <a:xfrm>
            <a:off x="7482376" y="2960974"/>
            <a:ext cx="301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5HPZ_68G   OH replaced by H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56301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82233" y="661480"/>
            <a:ext cx="95905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en-US" altLang="zh-CN" sz="2800" b="1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 Quantum Refinement </a:t>
            </a:r>
            <a:r>
              <a:rPr lang="en-US" altLang="zh-CN" sz="2800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= better non-covalent interactions, unusual regions, ligands etc.</a:t>
            </a:r>
          </a:p>
        </p:txBody>
      </p:sp>
      <p:pic>
        <p:nvPicPr>
          <p:cNvPr id="3" name="Picture 5" descr="F:\temp\2OY0_SAH#\TD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212" y="3682830"/>
            <a:ext cx="2172849" cy="110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/>
          <p:nvPr/>
        </p:nvSpPr>
        <p:spPr>
          <a:xfrm>
            <a:off x="1876306" y="5825343"/>
            <a:ext cx="7677770" cy="523220"/>
          </a:xfrm>
          <a:prstGeom prst="rect">
            <a:avLst/>
          </a:prstGeom>
          <a:gradFill>
            <a:gsLst>
              <a:gs pos="0">
                <a:srgbClr val="FBEAC7">
                  <a:alpha val="53000"/>
                </a:srgbClr>
              </a:gs>
              <a:gs pos="17999">
                <a:srgbClr val="FEE7F2">
                  <a:alpha val="71000"/>
                </a:srgbClr>
              </a:gs>
              <a:gs pos="36000">
                <a:srgbClr val="FAC77D">
                  <a:alpha val="63000"/>
                </a:srgbClr>
              </a:gs>
              <a:gs pos="61000">
                <a:srgbClr val="FBA97D">
                  <a:alpha val="59000"/>
                </a:srgbClr>
              </a:gs>
              <a:gs pos="82001">
                <a:srgbClr val="FBD49C">
                  <a:alpha val="57000"/>
                </a:srgbClr>
              </a:gs>
              <a:gs pos="100000">
                <a:srgbClr val="FEE7F2">
                  <a:alpha val="53000"/>
                </a:srgbClr>
              </a:gs>
            </a:gsLst>
            <a:lin ang="5400000" scaled="0"/>
          </a:gradFill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sym typeface="Symbol"/>
              </a:rPr>
              <a:t></a:t>
            </a:r>
            <a:r>
              <a:rPr lang="en-US" sz="2800" b="1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Specific Effects=Overall Spectrum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8849">
            <a:off x="4708854" y="3183722"/>
            <a:ext cx="2253709" cy="2186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6"/>
          <p:cNvSpPr/>
          <p:nvPr/>
        </p:nvSpPr>
        <p:spPr>
          <a:xfrm>
            <a:off x="3793564" y="3982097"/>
            <a:ext cx="43473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+</a:t>
            </a:r>
          </a:p>
        </p:txBody>
      </p:sp>
      <p:sp>
        <p:nvSpPr>
          <p:cNvPr id="7" name="Rectangle 7"/>
          <p:cNvSpPr/>
          <p:nvPr/>
        </p:nvSpPr>
        <p:spPr>
          <a:xfrm>
            <a:off x="7443117" y="3961085"/>
            <a:ext cx="43473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=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250" y="2636740"/>
            <a:ext cx="2692597" cy="2776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11DF02F-0307-47E5-A81E-73F1CBFD8663}"/>
              </a:ext>
            </a:extLst>
          </p:cNvPr>
          <p:cNvSpPr/>
          <p:nvPr/>
        </p:nvSpPr>
        <p:spPr>
          <a:xfrm>
            <a:off x="2667191" y="181301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 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Spectroscopy (UV-vis, ECD, IR..)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 Geometric effects on “active site”</a:t>
            </a:r>
          </a:p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  <a:cs typeface="Arial Unicode MS" panose="020B0604020202020204" pitchFamily="34" charset="-122"/>
              </a:rPr>
              <a:t> Steric  and electrostatic effects of  “environment”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82703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4827" y="494628"/>
            <a:ext cx="111058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u"/>
            </a:pPr>
            <a:r>
              <a:rPr lang="en-US" altLang="zh-CN" sz="32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Simulated  Spectroscopy </a:t>
            </a:r>
            <a:r>
              <a:rPr lang="en-US" altLang="zh-CN" sz="24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PDB to Q|R : geometric effects</a:t>
            </a:r>
            <a:r>
              <a:rPr lang="en-US" altLang="zh-CN" sz="2400" b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Picture 2" descr="C:\Users\zhang\Desktop\gra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47" y="1532724"/>
            <a:ext cx="7252623" cy="413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290139" y="5754474"/>
            <a:ext cx="8800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3TZ9 Ligand AQU  UV-Vis spectroscopy (TD-CAM-B3LYP/SNSD)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CCTBX Refinement compared with Original PDB. </a:t>
            </a:r>
          </a:p>
        </p:txBody>
      </p:sp>
      <p:sp>
        <p:nvSpPr>
          <p:cNvPr id="6" name="矩形 5"/>
          <p:cNvSpPr/>
          <p:nvPr/>
        </p:nvSpPr>
        <p:spPr>
          <a:xfrm>
            <a:off x="6009347" y="1871312"/>
            <a:ext cx="172819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DD30649-A8E1-46C3-BD36-141087ECC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97" y="3709677"/>
            <a:ext cx="2872286" cy="1955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73D07A0-D5F7-468D-ADBC-C96D3471E598}"/>
              </a:ext>
            </a:extLst>
          </p:cNvPr>
          <p:cNvSpPr/>
          <p:nvPr/>
        </p:nvSpPr>
        <p:spPr>
          <a:xfrm>
            <a:off x="8981506" y="5957934"/>
            <a:ext cx="221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Q|R work in progress.</a:t>
            </a: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2378EBB9-0843-4D23-BC61-A359D5B309A8}"/>
              </a:ext>
            </a:extLst>
          </p:cNvPr>
          <p:cNvSpPr/>
          <p:nvPr/>
        </p:nvSpPr>
        <p:spPr>
          <a:xfrm flipV="1">
            <a:off x="8563934" y="1725104"/>
            <a:ext cx="3161055" cy="2469824"/>
          </a:xfrm>
          <a:prstGeom prst="triangle">
            <a:avLst>
              <a:gd name="adj" fmla="val 38213"/>
            </a:avLst>
          </a:prstGeom>
          <a:gradFill flip="none" rotWithShape="1">
            <a:gsLst>
              <a:gs pos="14000">
                <a:schemeClr val="accent6">
                  <a:lumMod val="81000"/>
                  <a:alpha val="79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2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02C0C86-1635-494A-9F8C-B0F1B4D4E7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0558" y="1532724"/>
            <a:ext cx="2469825" cy="155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38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872383-9B01-4E01-BC35-5AD74D879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75" y="2389012"/>
            <a:ext cx="1376591" cy="143583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6027FC1-B3DF-45FB-A0E3-248ED0639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87273">
            <a:off x="3181589" y="3638214"/>
            <a:ext cx="1389555" cy="93463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52D0862-9044-43EB-A100-04C73F5C3FAC}"/>
              </a:ext>
            </a:extLst>
          </p:cNvPr>
          <p:cNvSpPr/>
          <p:nvPr/>
        </p:nvSpPr>
        <p:spPr>
          <a:xfrm>
            <a:off x="4302154" y="4366487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B41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2E66E1-2006-4462-BF62-4B3AD8EA88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95" y="4936096"/>
            <a:ext cx="1261312" cy="126131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F67E5AC-C925-4C14-ACC5-90150F7FBCF9}"/>
              </a:ext>
            </a:extLst>
          </p:cNvPr>
          <p:cNvSpPr/>
          <p:nvPr/>
        </p:nvSpPr>
        <p:spPr>
          <a:xfrm>
            <a:off x="4241269" y="5912896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F3Q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A442DD-921D-4937-BB91-603613219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38326">
            <a:off x="3148329" y="1755302"/>
            <a:ext cx="1457157" cy="14571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E43E49-07F2-4D26-A2DB-89346BC49C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84636">
            <a:off x="3179275" y="191109"/>
            <a:ext cx="1370351" cy="137035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83C67A8-7B57-47E0-9A23-43A060C08BD0}"/>
              </a:ext>
            </a:extLst>
          </p:cNvPr>
          <p:cNvSpPr/>
          <p:nvPr/>
        </p:nvSpPr>
        <p:spPr>
          <a:xfrm>
            <a:off x="4197590" y="859609"/>
            <a:ext cx="701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9NT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D26BAA-EA20-450A-96A6-95DA9C374ABF}"/>
              </a:ext>
            </a:extLst>
          </p:cNvPr>
          <p:cNvSpPr/>
          <p:nvPr/>
        </p:nvSpPr>
        <p:spPr>
          <a:xfrm>
            <a:off x="4197590" y="2737599"/>
            <a:ext cx="595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9PA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0AC314B-CDB9-49E8-BE63-A0701DBB46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624" y="2950523"/>
            <a:ext cx="2573101" cy="174611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8C3FBA8-3BD2-4E92-95CD-02D51D717828}"/>
              </a:ext>
            </a:extLst>
          </p:cNvPr>
          <p:cNvSpPr/>
          <p:nvPr/>
        </p:nvSpPr>
        <p:spPr>
          <a:xfrm>
            <a:off x="7705274" y="432730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3gm0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1F253F5-4928-4E38-983A-CCCE61C301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60" y="4747897"/>
            <a:ext cx="2573102" cy="174611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5324746-5BBF-4576-ABBE-5F92EAFAFF15}"/>
              </a:ext>
            </a:extLst>
          </p:cNvPr>
          <p:cNvSpPr/>
          <p:nvPr/>
        </p:nvSpPr>
        <p:spPr>
          <a:xfrm>
            <a:off x="7705274" y="5929853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6gl8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BED59A2-4BB1-4DDF-9235-18D562D89B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481" y="1527262"/>
            <a:ext cx="2344475" cy="159096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2B9DEEB-0208-42D5-9BA8-6CCAE7FA76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724" y="-5221"/>
            <a:ext cx="2186604" cy="148383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7D13919-E3DB-4E49-B6EE-C13ECD690432}"/>
              </a:ext>
            </a:extLst>
          </p:cNvPr>
          <p:cNvSpPr/>
          <p:nvPr/>
        </p:nvSpPr>
        <p:spPr>
          <a:xfrm>
            <a:off x="7616202" y="1117571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5n1e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38490CE-C425-4E43-9C66-A402A0D636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61627" y="3256495"/>
            <a:ext cx="1065328" cy="124975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525B8A9-98A1-456B-A461-0C1E4FF9CB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381249">
            <a:off x="10256777" y="4657401"/>
            <a:ext cx="1616748" cy="189537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7C8E5F7-E760-4F8F-9E4B-BB471D5D9D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76178" y="1458883"/>
            <a:ext cx="1621425" cy="155420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E6FAD6E-687D-466B-B818-9025EBF06A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52803" y="49853"/>
            <a:ext cx="1053899" cy="1335102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77A05FA-067B-48D8-B876-B8DC95393E5F}"/>
              </a:ext>
            </a:extLst>
          </p:cNvPr>
          <p:cNvCxnSpPr>
            <a:cxnSpLocks/>
          </p:cNvCxnSpPr>
          <p:nvPr/>
        </p:nvCxnSpPr>
        <p:spPr>
          <a:xfrm>
            <a:off x="8221662" y="3869583"/>
            <a:ext cx="2000758" cy="117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BED4E4A7-EF6D-4864-BA52-1B211FC3D0BD}"/>
              </a:ext>
            </a:extLst>
          </p:cNvPr>
          <p:cNvCxnSpPr>
            <a:cxnSpLocks/>
          </p:cNvCxnSpPr>
          <p:nvPr/>
        </p:nvCxnSpPr>
        <p:spPr>
          <a:xfrm>
            <a:off x="8069491" y="5604396"/>
            <a:ext cx="1935643" cy="113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BDF4C0F-74F4-4DB6-BF67-3DC550801210}"/>
              </a:ext>
            </a:extLst>
          </p:cNvPr>
          <p:cNvCxnSpPr>
            <a:cxnSpLocks/>
          </p:cNvCxnSpPr>
          <p:nvPr/>
        </p:nvCxnSpPr>
        <p:spPr>
          <a:xfrm>
            <a:off x="7886919" y="719892"/>
            <a:ext cx="2398987" cy="213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982C396-F6B4-4544-A572-5143F1AB0C87}"/>
              </a:ext>
            </a:extLst>
          </p:cNvPr>
          <p:cNvCxnSpPr>
            <a:cxnSpLocks/>
          </p:cNvCxnSpPr>
          <p:nvPr/>
        </p:nvCxnSpPr>
        <p:spPr>
          <a:xfrm>
            <a:off x="7670307" y="2429503"/>
            <a:ext cx="24058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1078EAB3-102D-41A5-94F2-820DB0E74126}"/>
              </a:ext>
            </a:extLst>
          </p:cNvPr>
          <p:cNvSpPr/>
          <p:nvPr/>
        </p:nvSpPr>
        <p:spPr>
          <a:xfrm>
            <a:off x="821705" y="3956457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Safrole</a:t>
            </a:r>
            <a:endParaRPr lang="zh-CN" altLang="en-US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CC6451F-428E-4972-910D-1D1D193A0968}"/>
              </a:ext>
            </a:extLst>
          </p:cNvPr>
          <p:cNvCxnSpPr>
            <a:cxnSpLocks/>
          </p:cNvCxnSpPr>
          <p:nvPr/>
        </p:nvCxnSpPr>
        <p:spPr>
          <a:xfrm flipV="1">
            <a:off x="1902516" y="927933"/>
            <a:ext cx="1384872" cy="21511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0E3BE01-1074-414E-A168-123143765163}"/>
              </a:ext>
            </a:extLst>
          </p:cNvPr>
          <p:cNvCxnSpPr>
            <a:cxnSpLocks/>
          </p:cNvCxnSpPr>
          <p:nvPr/>
        </p:nvCxnSpPr>
        <p:spPr>
          <a:xfrm flipV="1">
            <a:off x="1950693" y="2481701"/>
            <a:ext cx="1339531" cy="5833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F89E37DB-BB44-48CA-8717-0A8F1D21A9B5}"/>
              </a:ext>
            </a:extLst>
          </p:cNvPr>
          <p:cNvCxnSpPr>
            <a:cxnSpLocks/>
          </p:cNvCxnSpPr>
          <p:nvPr/>
        </p:nvCxnSpPr>
        <p:spPr>
          <a:xfrm>
            <a:off x="1937739" y="3084741"/>
            <a:ext cx="1159330" cy="7931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6393089-3BE7-4344-A0B7-1CF3D23B7D2C}"/>
              </a:ext>
            </a:extLst>
          </p:cNvPr>
          <p:cNvCxnSpPr>
            <a:cxnSpLocks/>
          </p:cNvCxnSpPr>
          <p:nvPr/>
        </p:nvCxnSpPr>
        <p:spPr>
          <a:xfrm>
            <a:off x="1905352" y="3044692"/>
            <a:ext cx="1191717" cy="22375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F687EDBA-C579-4F0A-9E5A-F58D72E8889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571058" y="3817802"/>
            <a:ext cx="1271566" cy="57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9B22062-CF8D-4AE5-85B1-C8670D5DB89A}"/>
              </a:ext>
            </a:extLst>
          </p:cNvPr>
          <p:cNvCxnSpPr>
            <a:cxnSpLocks/>
          </p:cNvCxnSpPr>
          <p:nvPr/>
        </p:nvCxnSpPr>
        <p:spPr>
          <a:xfrm>
            <a:off x="4656354" y="5628189"/>
            <a:ext cx="12681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ACF57BC-B4B8-406F-8959-A67F3CA56A8A}"/>
              </a:ext>
            </a:extLst>
          </p:cNvPr>
          <p:cNvCxnSpPr>
            <a:cxnSpLocks/>
          </p:cNvCxnSpPr>
          <p:nvPr/>
        </p:nvCxnSpPr>
        <p:spPr>
          <a:xfrm>
            <a:off x="4379332" y="679633"/>
            <a:ext cx="1545157" cy="77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BE9E70FF-6E6C-491B-B28C-00552CB8C8A3}"/>
              </a:ext>
            </a:extLst>
          </p:cNvPr>
          <p:cNvCxnSpPr>
            <a:cxnSpLocks/>
          </p:cNvCxnSpPr>
          <p:nvPr/>
        </p:nvCxnSpPr>
        <p:spPr>
          <a:xfrm>
            <a:off x="4407229" y="2282673"/>
            <a:ext cx="14057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2618E129-B00D-4389-929C-B408A8DE7EA9}"/>
              </a:ext>
            </a:extLst>
          </p:cNvPr>
          <p:cNvSpPr/>
          <p:nvPr/>
        </p:nvSpPr>
        <p:spPr>
          <a:xfrm>
            <a:off x="7653584" y="2652808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4cjl</a:t>
            </a:r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B80288F-F9A0-4E10-A9D8-14DD34399474}"/>
              </a:ext>
            </a:extLst>
          </p:cNvPr>
          <p:cNvSpPr/>
          <p:nvPr/>
        </p:nvSpPr>
        <p:spPr>
          <a:xfrm>
            <a:off x="625275" y="6440235"/>
            <a:ext cx="4583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Safrole based chromophores embed in proteins.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208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ED10431-9794-450C-ABF9-B0C584934284}"/>
              </a:ext>
            </a:extLst>
          </p:cNvPr>
          <p:cNvSpPr/>
          <p:nvPr/>
        </p:nvSpPr>
        <p:spPr>
          <a:xfrm>
            <a:off x="517475" y="2893007"/>
            <a:ext cx="13532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cctbx</a:t>
            </a:r>
            <a:endParaRPr lang="zh-CN" altLang="en-US" sz="400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BEE3AC9-FE32-4DD3-AA8F-0121C6AC6204}"/>
              </a:ext>
            </a:extLst>
          </p:cNvPr>
          <p:cNvSpPr/>
          <p:nvPr/>
        </p:nvSpPr>
        <p:spPr>
          <a:xfrm>
            <a:off x="3829181" y="2936142"/>
            <a:ext cx="22108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n/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endParaRPr lang="zh-CN" altLang="en-US" sz="4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1F4969-6496-4066-AC6E-695983CA24A8}"/>
              </a:ext>
            </a:extLst>
          </p:cNvPr>
          <p:cNvSpPr/>
          <p:nvPr/>
        </p:nvSpPr>
        <p:spPr>
          <a:xfrm>
            <a:off x="4161860" y="5697899"/>
            <a:ext cx="2396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state </a:t>
            </a:r>
            <a:endParaRPr lang="zh-CN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D1F73A-F772-4786-9910-5694BC24A6A5}"/>
              </a:ext>
            </a:extLst>
          </p:cNvPr>
          <p:cNvSpPr/>
          <p:nvPr/>
        </p:nvSpPr>
        <p:spPr>
          <a:xfrm>
            <a:off x="7612619" y="3016080"/>
            <a:ext cx="14670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err="1">
                <a:ln/>
                <a:latin typeface="Times New Roman" panose="02020603050405020304" pitchFamily="18" charset="0"/>
                <a:cs typeface="Times New Roman" panose="02020603050405020304" pitchFamily="18" charset="0"/>
              </a:rPr>
              <a:t>sTDA</a:t>
            </a:r>
            <a:endParaRPr lang="zh-CN" altLang="en-US" sz="4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2F34D6D-0BD5-4CAA-BA3A-20FA52B794F3}"/>
              </a:ext>
            </a:extLst>
          </p:cNvPr>
          <p:cNvSpPr/>
          <p:nvPr/>
        </p:nvSpPr>
        <p:spPr>
          <a:xfrm>
            <a:off x="7386271" y="5679809"/>
            <a:ext cx="1598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Excited states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EC797A-4BAE-4654-93DB-AA1403029430}"/>
              </a:ext>
            </a:extLst>
          </p:cNvPr>
          <p:cNvSpPr/>
          <p:nvPr/>
        </p:nvSpPr>
        <p:spPr>
          <a:xfrm>
            <a:off x="10364746" y="3016080"/>
            <a:ext cx="1762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g_spect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36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BA43E0C-E0D3-4C6C-817C-10459EA33020}"/>
              </a:ext>
            </a:extLst>
          </p:cNvPr>
          <p:cNvSpPr/>
          <p:nvPr/>
        </p:nvSpPr>
        <p:spPr>
          <a:xfrm>
            <a:off x="10312297" y="5675353"/>
            <a:ext cx="15632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pectrum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dirty="0"/>
          </a:p>
        </p:txBody>
      </p:sp>
      <p:sp>
        <p:nvSpPr>
          <p:cNvPr id="9" name="箭头: 虚尾 8">
            <a:extLst>
              <a:ext uri="{FF2B5EF4-FFF2-40B4-BE49-F238E27FC236}">
                <a16:creationId xmlns:a16="http://schemas.microsoft.com/office/drawing/2014/main" id="{28E03195-CBE8-4951-9901-4D1C6322267F}"/>
              </a:ext>
            </a:extLst>
          </p:cNvPr>
          <p:cNvSpPr/>
          <p:nvPr/>
        </p:nvSpPr>
        <p:spPr>
          <a:xfrm>
            <a:off x="2425807" y="3120710"/>
            <a:ext cx="956931" cy="43707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0" name="箭头: 虚尾 9">
            <a:extLst>
              <a:ext uri="{FF2B5EF4-FFF2-40B4-BE49-F238E27FC236}">
                <a16:creationId xmlns:a16="http://schemas.microsoft.com/office/drawing/2014/main" id="{625E5D49-1FC8-40A4-BCCC-24BE7D45C88F}"/>
              </a:ext>
            </a:extLst>
          </p:cNvPr>
          <p:cNvSpPr/>
          <p:nvPr/>
        </p:nvSpPr>
        <p:spPr>
          <a:xfrm>
            <a:off x="9213294" y="3151488"/>
            <a:ext cx="956931" cy="43707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7E08DB74-E0EC-4398-A1E4-F17D90E1753B}"/>
              </a:ext>
            </a:extLst>
          </p:cNvPr>
          <p:cNvSpPr/>
          <p:nvPr/>
        </p:nvSpPr>
        <p:spPr>
          <a:xfrm flipH="1">
            <a:off x="8185529" y="4093756"/>
            <a:ext cx="250463" cy="1620000"/>
          </a:xfrm>
          <a:prstGeom prst="downArrow">
            <a:avLst>
              <a:gd name="adj1" fmla="val 50000"/>
              <a:gd name="adj2" fmla="val 1881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AA6E2AE1-1349-479A-AD53-19230E2FEBBF}"/>
              </a:ext>
            </a:extLst>
          </p:cNvPr>
          <p:cNvSpPr/>
          <p:nvPr/>
        </p:nvSpPr>
        <p:spPr>
          <a:xfrm flipH="1">
            <a:off x="11025280" y="4177171"/>
            <a:ext cx="250463" cy="1584000"/>
          </a:xfrm>
          <a:prstGeom prst="downArrow">
            <a:avLst>
              <a:gd name="adj1" fmla="val 50000"/>
              <a:gd name="adj2" fmla="val 1472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A47713A-76CD-40CE-8AEA-393C3346FD94}"/>
              </a:ext>
            </a:extLst>
          </p:cNvPr>
          <p:cNvGrpSpPr/>
          <p:nvPr/>
        </p:nvGrpSpPr>
        <p:grpSpPr>
          <a:xfrm>
            <a:off x="7612619" y="3715506"/>
            <a:ext cx="4307632" cy="461665"/>
            <a:chOff x="7305884" y="1304068"/>
            <a:chExt cx="4307632" cy="461665"/>
          </a:xfrm>
        </p:grpSpPr>
        <p:sp>
          <p:nvSpPr>
            <p:cNvPr id="14" name="矩形: 圆顶角 13">
              <a:extLst>
                <a:ext uri="{FF2B5EF4-FFF2-40B4-BE49-F238E27FC236}">
                  <a16:creationId xmlns:a16="http://schemas.microsoft.com/office/drawing/2014/main" id="{7ECB70C8-8387-457E-BB9A-591790F0D947}"/>
                </a:ext>
              </a:extLst>
            </p:cNvPr>
            <p:cNvSpPr/>
            <p:nvPr/>
          </p:nvSpPr>
          <p:spPr>
            <a:xfrm>
              <a:off x="7305884" y="1304068"/>
              <a:ext cx="4307632" cy="461665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424FFE6-3BB4-4D0F-9F85-50E34B09A6ED}"/>
                </a:ext>
              </a:extLst>
            </p:cNvPr>
            <p:cNvSpPr/>
            <p:nvPr/>
          </p:nvSpPr>
          <p:spPr>
            <a:xfrm>
              <a:off x="7309112" y="1304068"/>
              <a:ext cx="43011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Stefan </a:t>
              </a:r>
              <a:r>
                <a:rPr lang="en-US" altLang="zh-CN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Grimme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(and the development team) 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箭头: 虚尾 15">
            <a:extLst>
              <a:ext uri="{FF2B5EF4-FFF2-40B4-BE49-F238E27FC236}">
                <a16:creationId xmlns:a16="http://schemas.microsoft.com/office/drawing/2014/main" id="{170CC84C-18DF-4003-AECF-BD90A0EE8157}"/>
              </a:ext>
            </a:extLst>
          </p:cNvPr>
          <p:cNvSpPr/>
          <p:nvPr/>
        </p:nvSpPr>
        <p:spPr>
          <a:xfrm>
            <a:off x="6522081" y="3120710"/>
            <a:ext cx="956931" cy="43707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5B4BB48C-223D-4870-94BF-D841D0EC26D6}"/>
              </a:ext>
            </a:extLst>
          </p:cNvPr>
          <p:cNvSpPr/>
          <p:nvPr/>
        </p:nvSpPr>
        <p:spPr>
          <a:xfrm flipH="1">
            <a:off x="4808182" y="3825851"/>
            <a:ext cx="176272" cy="1836000"/>
          </a:xfrm>
          <a:prstGeom prst="downArrow">
            <a:avLst>
              <a:gd name="adj1" fmla="val 50000"/>
              <a:gd name="adj2" fmla="val 1881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FF900DC-1DE9-4A8B-B64B-EC4FB692E23D}"/>
              </a:ext>
            </a:extLst>
          </p:cNvPr>
          <p:cNvSpPr/>
          <p:nvPr/>
        </p:nvSpPr>
        <p:spPr>
          <a:xfrm>
            <a:off x="635344" y="5654955"/>
            <a:ext cx="2396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opt/refine</a:t>
            </a:r>
            <a:endParaRPr lang="zh-CN" altLang="en-US" sz="2000" dirty="0"/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E54221E9-A0D2-428F-BA22-4831204E939A}"/>
              </a:ext>
            </a:extLst>
          </p:cNvPr>
          <p:cNvSpPr/>
          <p:nvPr/>
        </p:nvSpPr>
        <p:spPr>
          <a:xfrm flipH="1">
            <a:off x="1017831" y="3825852"/>
            <a:ext cx="176272" cy="1800000"/>
          </a:xfrm>
          <a:prstGeom prst="downArrow">
            <a:avLst>
              <a:gd name="adj1" fmla="val 50000"/>
              <a:gd name="adj2" fmla="val 1881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279926E-4111-4940-961D-B50408604B29}"/>
              </a:ext>
            </a:extLst>
          </p:cNvPr>
          <p:cNvSpPr/>
          <p:nvPr/>
        </p:nvSpPr>
        <p:spPr>
          <a:xfrm>
            <a:off x="1390590" y="4232831"/>
            <a:ext cx="16337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5n1e-------9NT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4cjl -------9PA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3gm0------B41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6gl8 ------F3Q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0E0E3CF-ABE5-4BEF-A4C9-1B3DF69F0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375" y="790732"/>
            <a:ext cx="2958218" cy="211102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061AAFD-1424-4EB3-A0B5-6C7E3D93E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523952">
            <a:off x="4584836" y="966746"/>
            <a:ext cx="1243735" cy="1575590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D6D2F8B-832C-44B3-A08E-94C1722001E3}"/>
              </a:ext>
            </a:extLst>
          </p:cNvPr>
          <p:cNvCxnSpPr>
            <a:cxnSpLocks/>
          </p:cNvCxnSpPr>
          <p:nvPr/>
        </p:nvCxnSpPr>
        <p:spPr>
          <a:xfrm>
            <a:off x="6235356" y="1880875"/>
            <a:ext cx="16836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3C35368A-2757-458B-ADC2-1CA006126C5A}"/>
              </a:ext>
            </a:extLst>
          </p:cNvPr>
          <p:cNvSpPr/>
          <p:nvPr/>
        </p:nvSpPr>
        <p:spPr>
          <a:xfrm>
            <a:off x="5736113" y="2547980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9NT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06B77494-EC44-472B-A141-15DC21E74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81" y="800717"/>
            <a:ext cx="2849703" cy="1933818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0F312CA-3939-4D58-A83A-F7BA30C3D32D}"/>
              </a:ext>
            </a:extLst>
          </p:cNvPr>
          <p:cNvCxnSpPr>
            <a:cxnSpLocks/>
          </p:cNvCxnSpPr>
          <p:nvPr/>
        </p:nvCxnSpPr>
        <p:spPr>
          <a:xfrm>
            <a:off x="2357001" y="1846246"/>
            <a:ext cx="1818625" cy="147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C8FD5195-DD5C-44D3-86EC-16704A23F479}"/>
              </a:ext>
            </a:extLst>
          </p:cNvPr>
          <p:cNvSpPr/>
          <p:nvPr/>
        </p:nvSpPr>
        <p:spPr>
          <a:xfrm>
            <a:off x="1562424" y="6201824"/>
            <a:ext cx="99193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 for computation of electronic spectra of chromophores embedded in protein.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AE43903-591B-416F-B806-5402955F289F}"/>
              </a:ext>
            </a:extLst>
          </p:cNvPr>
          <p:cNvSpPr/>
          <p:nvPr/>
        </p:nvSpPr>
        <p:spPr>
          <a:xfrm>
            <a:off x="2494236" y="2575756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5n1e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8389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879</Words>
  <Application>Microsoft Office PowerPoint</Application>
  <PresentationFormat>宽屏</PresentationFormat>
  <Paragraphs>103</Paragraphs>
  <Slides>13</Slides>
  <Notes>8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 Unicode MS</vt:lpstr>
      <vt:lpstr>等线</vt:lpstr>
      <vt:lpstr>等线 Light</vt:lpstr>
      <vt:lpstr>黑体</vt:lpstr>
      <vt:lpstr>宋体</vt:lpstr>
      <vt:lpstr>微软雅黑</vt:lpstr>
      <vt:lpstr>Arial</vt:lpstr>
      <vt:lpstr>Cambria Math</vt:lpstr>
      <vt:lpstr>Symbol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 Holly</dc:creator>
  <cp:lastModifiedBy>Z Holly</cp:lastModifiedBy>
  <cp:revision>61</cp:revision>
  <dcterms:created xsi:type="dcterms:W3CDTF">2018-11-22T08:27:46Z</dcterms:created>
  <dcterms:modified xsi:type="dcterms:W3CDTF">2019-05-18T12:38:23Z</dcterms:modified>
</cp:coreProperties>
</file>